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e53d5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e53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b7908a126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cb7908a1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b7908a126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b7908a1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3907164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39071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ad57a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ad57a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ad57a9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ad57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875985d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87598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d620e6cfe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d620e6c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d620e6cf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d620e6c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ad57a9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ad57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b7908a126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b7908a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ad57a9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ad57a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d57a9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ad57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ad57a9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ad57a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ad57a9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ad57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e53d5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e53d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e53d50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e53d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ad57a9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ad57a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ad57a9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ad57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ad57a9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ad57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e53d5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e53d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d6eb50718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d6eb507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ad57a9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ad57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a4a0f837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a4a0f83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ad57a9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ad57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ad57a9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ad57a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ad57a9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ad57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053d5d5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053d5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fc59afa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fc59a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4fc59afac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4fc59af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4ac0b065b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4ac0b06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e9105e788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e9105e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d6eb50718_0_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d6eb507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136db419_0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136db4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4fc59afac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4fc59af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2052f4a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2052f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e53d5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e53d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6ed2328d7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6ed2328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e53d50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9e53d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ad57a9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ad57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d633de722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d633de72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ad57a9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ad57a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d3747a940_2_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d3747a94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ad57a9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ad57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d3747a940_2_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d3747a94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3747a940_2_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3747a94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ad57a9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ad57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ad57a9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ad57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ad57a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ad57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ad57a9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ad57a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ad57a9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ad57a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953a03fe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953a03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85a5832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85a58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ad57a9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ad57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ad57a9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ad57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85fdb196be9c903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85fdb196be9c9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ad57a9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ad57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b875985d2_0_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b875985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b875985d2_0_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b875985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93907164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9390716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d57a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d57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4ac0b065b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4ac0b06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b875985d2_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b875985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X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w3schools.com/tags/default.asp" TargetMode="External"/><Relationship Id="rId4" Type="http://schemas.openxmlformats.org/officeDocument/2006/relationships/hyperlink" Target="http://www.mckremie.com/blog/2009/10/25-of-the-most-used-html-tags-and-tag-attributes/" TargetMode="External"/><Relationship Id="rId5" Type="http://schemas.openxmlformats.org/officeDocument/2006/relationships/hyperlink" Target="http://www.codeproject.com/Tips/666578/HTML-and-Some-CSS-Best-Practic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.mozilla.org/en-US/docs/Web/CSS/display" TargetMode="External"/><Relationship Id="rId4" Type="http://schemas.openxmlformats.org/officeDocument/2006/relationships/hyperlink" Target="https://developer.mozilla.org/es/docs/Web/CSS/float" TargetMode="External"/><Relationship Id="rId5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.mozilla.org/en-US/docs/Web/CSS/CSS_flexible_box_layout/Basic_concepts_of_flexbox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eveloper.mozilla.org/es/docs/Web/CSS/CSS_Grid_Layout" TargetMode="External"/><Relationship Id="rId4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youtube.com/watch?v=qm0IfG1GyZU" TargetMode="External"/><Relationship Id="rId4" Type="http://schemas.openxmlformats.org/officeDocument/2006/relationships/hyperlink" Target="http://www.w3schools.com/css/css_boxmodel.asp" TargetMode="External"/><Relationship Id="rId5" Type="http://schemas.openxmlformats.org/officeDocument/2006/relationships/hyperlink" Target="http://www.w3.org/TR/CSS2/selector.html" TargetMode="External"/><Relationship Id="rId6" Type="http://schemas.openxmlformats.org/officeDocument/2006/relationships/hyperlink" Target="http://www.w3schools.com/css3/css3_transitions.asp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bulma.io/" TargetMode="External"/><Relationship Id="rId5" Type="http://schemas.openxmlformats.org/officeDocument/2006/relationships/hyperlink" Target="https://bulma.io/" TargetMode="External"/><Relationship Id="rId6" Type="http://schemas.openxmlformats.org/officeDocument/2006/relationships/hyperlink" Target="https://tailwindcss.com/" TargetMode="External"/><Relationship Id="rId7" Type="http://schemas.openxmlformats.org/officeDocument/2006/relationships/hyperlink" Target="https://github.com/troxler/awesome-css-frameworks" TargetMode="External"/><Relationship Id="rId8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eveloper.mozilla.org/es/docs/Web/API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eveloper.mozilla.org/es/docs/Web/HTML/Elemento/inpu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notepad-plus-plus.org/downloads/" TargetMode="External"/><Relationship Id="rId5" Type="http://schemas.openxmlformats.org/officeDocument/2006/relationships/hyperlink" Target="https://www.sublimetext.com/" TargetMode="External"/><Relationship Id="rId6" Type="http://schemas.openxmlformats.org/officeDocument/2006/relationships/hyperlink" Target="https://github.com/SpartanJ/ecode/releases/tag/ecode-0.5.2" TargetMode="External"/><Relationship Id="rId7" Type="http://schemas.openxmlformats.org/officeDocument/2006/relationships/hyperlink" Target="https://tamats.com/upf/uploads/template_ECV.zip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evdocs.io" TargetMode="External"/><Relationship Id="rId4" Type="http://schemas.openxmlformats.org/officeDocument/2006/relationships/hyperlink" Target="https://developer.mozilla.org/en-US/docs/CSS/Getting_Started/Selectors" TargetMode="External"/><Relationship Id="rId5" Type="http://schemas.openxmlformats.org/officeDocument/2006/relationships/hyperlink" Target="https://devdocs.io/" TargetMode="External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cratchpad.io/" TargetMode="External"/><Relationship Id="rId4" Type="http://schemas.openxmlformats.org/officeDocument/2006/relationships/hyperlink" Target="http://htmledit.squarefree.com/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web technologies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HTML + CSS + Javascript</a:t>
            </a:r>
            <a:endParaRPr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54100" y="3967556"/>
            <a:ext cx="5035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Javi Agenjo (@tamat)</a:t>
            </a:r>
            <a:endParaRPr b="1" sz="18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5275" y="2562025"/>
            <a:ext cx="3990450" cy="30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57200" y="1322231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D966"/>
                </a:solidFill>
              </a:rPr>
              <a:t>HTML</a:t>
            </a:r>
            <a:endParaRPr sz="4800">
              <a:solidFill>
                <a:srgbClr val="FFD966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CSS</a:t>
            </a:r>
            <a:endParaRPr sz="4800"/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00" y="1490811"/>
            <a:ext cx="2882494" cy="2161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6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Browsers as a renderer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926375"/>
            <a:ext cx="49749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Browser's act as a </a:t>
            </a:r>
            <a:r>
              <a:rPr lang="en" sz="1600">
                <a:solidFill>
                  <a:srgbClr val="FFD966"/>
                </a:solidFill>
              </a:rPr>
              <a:t>renderer that takes documents and construct a visual representation</a:t>
            </a:r>
            <a:r>
              <a:rPr lang="en" sz="1600"/>
              <a:t> of them.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Starting with the most simple one, a text document, it will try to visualize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try, drop any .txt file into your browser to visualize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problem is that text documents without any </a:t>
            </a:r>
            <a:r>
              <a:rPr lang="en" sz="1600"/>
              <a:t>formatting</a:t>
            </a:r>
            <a:r>
              <a:rPr lang="en" sz="1600"/>
              <a:t> tend to be hard to read for the user  (and quite boring).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That's why HTML was created, to give text some format.</a:t>
            </a:r>
            <a:endParaRPr sz="16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00" y="1170125"/>
            <a:ext cx="3552599" cy="241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Markup language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34296"/>
            <a:ext cx="42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markup languages that add special tags into the text that the renderer wont show but use to know how to display the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HTML this tags use the next notation: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 name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&lt;b&gt;Javi&lt;/b&gt;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925" y="815450"/>
            <a:ext cx="38401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09325" y="629825"/>
            <a:ext cx="5784300" cy="4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HTML means </a:t>
            </a:r>
            <a:r>
              <a:rPr lang="en" sz="1500">
                <a:solidFill>
                  <a:srgbClr val="FFFFFF"/>
                </a:solidFill>
              </a:rPr>
              <a:t>H</a:t>
            </a:r>
            <a:r>
              <a:rPr lang="en" sz="1500">
                <a:solidFill>
                  <a:srgbClr val="B7B7B7"/>
                </a:solidFill>
              </a:rPr>
              <a:t>yper </a:t>
            </a:r>
            <a:r>
              <a:rPr lang="en" sz="1500">
                <a:solidFill>
                  <a:srgbClr val="FFFFFF"/>
                </a:solidFill>
              </a:rPr>
              <a:t>T</a:t>
            </a:r>
            <a:r>
              <a:rPr lang="en" sz="1500">
                <a:solidFill>
                  <a:srgbClr val="B7B7B7"/>
                </a:solidFill>
              </a:rPr>
              <a:t>ext </a:t>
            </a:r>
            <a:r>
              <a:rPr lang="en" sz="1500">
                <a:solidFill>
                  <a:srgbClr val="FFFFFF"/>
                </a:solidFill>
              </a:rPr>
              <a:t>M</a:t>
            </a:r>
            <a:r>
              <a:rPr lang="en" sz="1500">
                <a:solidFill>
                  <a:srgbClr val="B7B7B7"/>
                </a:solidFill>
              </a:rPr>
              <a:t>arkup </a:t>
            </a:r>
            <a:r>
              <a:rPr lang="en" sz="1500">
                <a:solidFill>
                  <a:srgbClr val="FFFFFF"/>
                </a:solidFill>
              </a:rPr>
              <a:t>L</a:t>
            </a:r>
            <a:r>
              <a:rPr lang="en" sz="1500">
                <a:solidFill>
                  <a:srgbClr val="B7B7B7"/>
                </a:solidFill>
              </a:rPr>
              <a:t>anguage.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The HTML allow us to define the structure of a document or a website. 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HTML is </a:t>
            </a:r>
            <a:r>
              <a:rPr b="1" lang="en" sz="1500">
                <a:solidFill>
                  <a:srgbClr val="FF0000"/>
                </a:solidFill>
              </a:rPr>
              <a:t>NOT</a:t>
            </a:r>
            <a:r>
              <a:rPr b="1" lang="en" sz="1500">
                <a:solidFill>
                  <a:srgbClr val="B7B7B7"/>
                </a:solidFill>
              </a:rPr>
              <a:t> </a:t>
            </a:r>
            <a:r>
              <a:rPr lang="en" sz="1500">
                <a:solidFill>
                  <a:srgbClr val="B7B7B7"/>
                </a:solidFill>
              </a:rPr>
              <a:t>a programming language, it’s a markup language, which means its purpose is to give structure to the content of the website, not to define an algorithm.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It is a series of nested tags (it is a subset of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XML</a:t>
            </a:r>
            <a:r>
              <a:rPr lang="en" sz="1500">
                <a:solidFill>
                  <a:srgbClr val="B7B7B7"/>
                </a:solidFill>
              </a:rPr>
              <a:t>) that contain all the website information (like texts, images and videos). Here is an example of tags: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title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CCCCCC"/>
                </a:solidFill>
              </a:rPr>
              <a:t>The HTML defines the page structure. A website can have several HTMLs to different pages.</a:t>
            </a:r>
            <a:endParaRPr sz="1500">
              <a:solidFill>
                <a:srgbClr val="CCCCCC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347275" y="909600"/>
            <a:ext cx="2535900" cy="216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	&lt;/head&gt;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basic rules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0176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rules about HTML: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uses </a:t>
            </a:r>
            <a:r>
              <a:rPr lang="en" sz="1600">
                <a:solidFill>
                  <a:srgbClr val="FFE599"/>
                </a:solidFill>
              </a:rPr>
              <a:t>XML </a:t>
            </a:r>
            <a:r>
              <a:rPr lang="en" sz="1600"/>
              <a:t>syntax (</a:t>
            </a:r>
            <a:r>
              <a:rPr lang="en" sz="1600">
                <a:solidFill>
                  <a:srgbClr val="CFE2F3"/>
                </a:solidFill>
              </a:rPr>
              <a:t>tags</a:t>
            </a:r>
            <a:r>
              <a:rPr lang="en" sz="1600"/>
              <a:t> with </a:t>
            </a:r>
            <a:r>
              <a:rPr lang="en" sz="1600">
                <a:solidFill>
                  <a:srgbClr val="EAD1DC"/>
                </a:solidFill>
              </a:rPr>
              <a:t>attributes</a:t>
            </a:r>
            <a:r>
              <a:rPr lang="en" sz="1600"/>
              <a:t>, can contain other tags).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tag_name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attribute="value"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content 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tag_name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stores all the information that must be shown to the user.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different </a:t>
            </a:r>
            <a:r>
              <a:rPr lang="en" sz="1600">
                <a:solidFill>
                  <a:srgbClr val="FFE599"/>
                </a:solidFill>
              </a:rPr>
              <a:t>HTML </a:t>
            </a:r>
            <a:r>
              <a:rPr lang="en" sz="1600"/>
              <a:t>elements for different types of information and behaviour.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information is stored in a tree-like structure (nodes that contain nodes inside) called </a:t>
            </a:r>
            <a:r>
              <a:rPr lang="en" sz="1600">
                <a:solidFill>
                  <a:srgbClr val="FFE599"/>
                </a:solidFill>
              </a:rPr>
              <a:t>DOM (Document Object Model)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gives the document some semantic structure (pe. this is a title, this is a section, this is a form) which is helpful for computers to understand websites content.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must not contain information related to how it should be displayed (that information belongs to the </a:t>
            </a:r>
            <a:r>
              <a:rPr lang="en" sz="1600">
                <a:solidFill>
                  <a:srgbClr val="FFE599"/>
                </a:solidFill>
              </a:rPr>
              <a:t>CSS</a:t>
            </a:r>
            <a:r>
              <a:rPr lang="en" sz="1600"/>
              <a:t>), so no color information, font size, position, etc.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syntax example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syntax example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 flipH="1">
            <a:off x="926475" y="1244400"/>
            <a:ext cx="670500" cy="331800"/>
          </a:xfrm>
          <a:prstGeom prst="straightConnector1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8"/>
          <p:cNvSpPr txBox="1"/>
          <p:nvPr/>
        </p:nvSpPr>
        <p:spPr>
          <a:xfrm>
            <a:off x="1638450" y="1017725"/>
            <a:ext cx="1023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</a:rPr>
              <a:t>Tag name</a:t>
            </a:r>
            <a:endParaRPr>
              <a:solidFill>
                <a:srgbClr val="F9CB9C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 flipH="1">
            <a:off x="2400450" y="1348100"/>
            <a:ext cx="952500" cy="19560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8"/>
          <p:cNvSpPr txBox="1"/>
          <p:nvPr/>
        </p:nvSpPr>
        <p:spPr>
          <a:xfrm>
            <a:off x="3415175" y="1152475"/>
            <a:ext cx="981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</a:rPr>
              <a:t>attributes</a:t>
            </a:r>
            <a:endParaRPr>
              <a:solidFill>
                <a:srgbClr val="9FC5E8"/>
              </a:solidFill>
            </a:endParaRPr>
          </a:p>
        </p:txBody>
      </p:sp>
      <p:cxnSp>
        <p:nvCxnSpPr>
          <p:cNvPr id="184" name="Google Shape;184;p28"/>
          <p:cNvCxnSpPr/>
          <p:nvPr/>
        </p:nvCxnSpPr>
        <p:spPr>
          <a:xfrm flipH="1">
            <a:off x="4293250" y="1742150"/>
            <a:ext cx="1133700" cy="2352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8"/>
          <p:cNvSpPr txBox="1"/>
          <p:nvPr/>
        </p:nvSpPr>
        <p:spPr>
          <a:xfrm>
            <a:off x="5426950" y="1512650"/>
            <a:ext cx="2540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comment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186" name="Google Shape;186;p28"/>
          <p:cNvCxnSpPr/>
          <p:nvPr/>
        </p:nvCxnSpPr>
        <p:spPr>
          <a:xfrm flipH="1">
            <a:off x="5107682" y="2264000"/>
            <a:ext cx="985200" cy="1479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8"/>
          <p:cNvSpPr txBox="1"/>
          <p:nvPr/>
        </p:nvSpPr>
        <p:spPr>
          <a:xfrm>
            <a:off x="6092882" y="2034500"/>
            <a:ext cx="3424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text tag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 rot="10800000">
            <a:off x="4212982" y="3437825"/>
            <a:ext cx="700500" cy="678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8"/>
          <p:cNvSpPr txBox="1"/>
          <p:nvPr/>
        </p:nvSpPr>
        <p:spPr>
          <a:xfrm>
            <a:off x="4913482" y="3276125"/>
            <a:ext cx="3424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self-closing tag</a:t>
            </a:r>
            <a:endParaRPr>
              <a:solidFill>
                <a:srgbClr val="D5A6B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is a tree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40100" y="1152475"/>
            <a:ext cx="3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 node can only have one parent, and every node can have several children, so the structure looks like a tree.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10177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Although there are lots of tags in the HTML specification, 99% of the webs use a subset of HTML tags with less that 10 tags, the most important are: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&lt;div&gt;</a:t>
            </a:r>
            <a:r>
              <a:rPr lang="en" sz="1600"/>
              <a:t>: a container, usually represents a rectangular area with information inside.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&lt;img/&gt;</a:t>
            </a:r>
            <a:r>
              <a:rPr lang="en" sz="1600"/>
              <a:t>: an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&lt;a&gt;</a:t>
            </a:r>
            <a:r>
              <a:rPr lang="en" sz="1600"/>
              <a:t>: a clickable link to go to another URL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&lt;p&gt;</a:t>
            </a:r>
            <a:r>
              <a:rPr lang="en" sz="1600"/>
              <a:t>: a text paragraph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&lt;h1&gt;</a:t>
            </a:r>
            <a:r>
              <a:rPr lang="en" sz="1600"/>
              <a:t>: a title (h2,h3,h4 are titles of less importance)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&lt;input&gt;</a:t>
            </a:r>
            <a:r>
              <a:rPr lang="en" sz="1600"/>
              <a:t>: a widget to let the user introduce information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&lt;style&gt; and &lt;link&gt;</a:t>
            </a:r>
            <a:r>
              <a:rPr lang="en" sz="1600"/>
              <a:t>: to insert CSS rules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&lt;script&gt;</a:t>
            </a:r>
            <a:r>
              <a:rPr lang="en" sz="1600"/>
              <a:t>: to execute 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&lt;span&gt;</a:t>
            </a:r>
            <a:r>
              <a:rPr lang="en" sz="1600"/>
              <a:t>: a null tag (doesn't do anything), good for tagging info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main tags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>
            <a:stCxn id="63" idx="2"/>
            <a:endCxn id="64" idx="0"/>
          </p:cNvCxnSpPr>
          <p:nvPr/>
        </p:nvCxnSpPr>
        <p:spPr>
          <a:xfrm>
            <a:off x="6931925" y="1562725"/>
            <a:ext cx="0" cy="1610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83400"/>
            <a:ext cx="42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816775"/>
            <a:ext cx="47673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you decide to develop an application using any programming language, one of the first problem you face is that </a:t>
            </a:r>
            <a:r>
              <a:rPr lang="en" sz="1500">
                <a:solidFill>
                  <a:srgbClr val="F9CB9C"/>
                </a:solidFill>
              </a:rPr>
              <a:t>programming languages do not include a library to create User Interfaces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need to use some framework to access the OS layer. Every programming language has at least one, but you need to choose it first.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" name="Google Shape;63;p14"/>
          <p:cNvSpPr/>
          <p:nvPr/>
        </p:nvSpPr>
        <p:spPr>
          <a:xfrm>
            <a:off x="5278775" y="990025"/>
            <a:ext cx="33063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Your Code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278775" y="1740725"/>
            <a:ext cx="33063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Framework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278775" y="2309325"/>
            <a:ext cx="3306300" cy="517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Operative System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278775" y="3172850"/>
            <a:ext cx="3306300" cy="572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Hardware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other interesting tags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some tags that could be useful sometimes: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&lt;button&gt;</a:t>
            </a:r>
            <a:r>
              <a:rPr lang="en" sz="1600">
                <a:solidFill>
                  <a:srgbClr val="FFFFFF"/>
                </a:solidFill>
              </a:rPr>
              <a:t>:</a:t>
            </a:r>
            <a:r>
              <a:rPr lang="en" sz="1400"/>
              <a:t> </a:t>
            </a:r>
            <a:r>
              <a:rPr lang="en" sz="1600"/>
              <a:t>to create a button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&lt;audio&gt;</a:t>
            </a:r>
            <a:r>
              <a:rPr lang="en" sz="1600"/>
              <a:t>: for playing audio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&lt;video&gt;</a:t>
            </a:r>
            <a:r>
              <a:rPr lang="en" sz="1600"/>
              <a:t>: to play video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&lt;canvas&gt;</a:t>
            </a:r>
            <a:r>
              <a:rPr lang="en" sz="1600"/>
              <a:t>: to draw graphics from 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&lt;iframe&gt;</a:t>
            </a:r>
            <a:r>
              <a:rPr lang="en" sz="1600"/>
              <a:t>: to put another website inside ours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wrapping the info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44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use HTML tags to </a:t>
            </a:r>
            <a:r>
              <a:rPr lang="en" sz="1600">
                <a:solidFill>
                  <a:srgbClr val="FFD966"/>
                </a:solidFill>
              </a:rPr>
              <a:t>wrap different information</a:t>
            </a:r>
            <a:r>
              <a:rPr lang="en" sz="1600"/>
              <a:t> on our site.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more structure has the information, the easier will be to access it and present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can change the way the information is represented on the screen depending on the tags where it is contained, so we shouldn't be worried about using too many tags.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25" y="1152475"/>
            <a:ext cx="3897899" cy="289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tagging correctly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543400" y="1188300"/>
            <a:ext cx="3521700" cy="25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Try to avoid doing this: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1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some content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more content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4795375" y="1188300"/>
            <a:ext cx="3521700" cy="21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 this instead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content.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more content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 rot="-887468">
            <a:off x="774290" y="3187089"/>
            <a:ext cx="1894271" cy="414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DONT DO THIS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good use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533400" y="11430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is good to have all the information properly wrapped in tags that give it some semantics.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also can extend the code semantics by adding extra attributes to the tags: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FF00"/>
                </a:solidFill>
              </a:rPr>
              <a:t>id</a:t>
            </a:r>
            <a:r>
              <a:rPr lang="en" sz="1600"/>
              <a:t>: tells a </a:t>
            </a:r>
            <a:r>
              <a:rPr lang="en" sz="1600">
                <a:solidFill>
                  <a:srgbClr val="B6D7A8"/>
                </a:solidFill>
              </a:rPr>
              <a:t>unique</a:t>
            </a:r>
            <a:r>
              <a:rPr lang="en" sz="1600"/>
              <a:t> identifier for this tag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FFFF"/>
                </a:solidFill>
              </a:rPr>
              <a:t>class</a:t>
            </a:r>
            <a:r>
              <a:rPr lang="en" sz="1600"/>
              <a:t>: tells a </a:t>
            </a:r>
            <a:r>
              <a:rPr lang="en" sz="1600">
                <a:solidFill>
                  <a:srgbClr val="6FA8DC"/>
                </a:solidFill>
              </a:rPr>
              <a:t>generic</a:t>
            </a:r>
            <a:r>
              <a:rPr lang="en" sz="1600"/>
              <a:t> identifier for this tag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hidden: to tell the browser to do not show this element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&lt;div id="</a:t>
            </a:r>
            <a:r>
              <a:rPr lang="en" sz="1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profile-picture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" class="</a:t>
            </a:r>
            <a:r>
              <a:rPr lang="en" sz="16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mini-image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"&gt;...&lt;/div&gt;</a:t>
            </a:r>
            <a:endParaRPr sz="16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references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HTML Reference</a:t>
            </a:r>
            <a:r>
              <a:rPr lang="en" sz="2400"/>
              <a:t>: a description of all HTML tags.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The 25 Most used tags</a:t>
            </a:r>
            <a:r>
              <a:rPr lang="en" sz="2400"/>
              <a:t>: a list with information of the more common tags.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HTML5 Good practices</a:t>
            </a:r>
            <a:r>
              <a:rPr lang="en" sz="2400"/>
              <a:t>: some tips for starters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57200" y="1146950"/>
            <a:ext cx="41376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CSS</a:t>
            </a:r>
            <a:endParaRPr sz="4800">
              <a:solidFill>
                <a:srgbClr val="F1C232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463" y="1239447"/>
            <a:ext cx="3550444" cy="266461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198100" y="161050"/>
            <a:ext cx="36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198100" y="816425"/>
            <a:ext cx="4189500" cy="4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CSS a</a:t>
            </a:r>
            <a:r>
              <a:rPr lang="en" sz="1600"/>
              <a:t>llows us to specify how to present (render) the document info stored in the HTML.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Thanks to CSS we can control all the aspects of the visualization and some other features: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Colors</a:t>
            </a:r>
            <a:r>
              <a:rPr lang="en" sz="1600"/>
              <a:t>: content, background, borders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Margins</a:t>
            </a:r>
            <a:r>
              <a:rPr lang="en" sz="1600"/>
              <a:t>: interior margin, exterior margin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Position</a:t>
            </a:r>
            <a:r>
              <a:rPr lang="en" sz="1600"/>
              <a:t>: where to put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Sizes</a:t>
            </a:r>
            <a:r>
              <a:rPr lang="en" sz="1600"/>
              <a:t>: width, height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Behaviour</a:t>
            </a:r>
            <a:r>
              <a:rPr lang="en" sz="1600"/>
              <a:t>: changes on mouse over</a:t>
            </a:r>
            <a:endParaRPr sz="1600"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0" y="150079"/>
            <a:ext cx="4391101" cy="472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	color: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/*a comment */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	margin: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font: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14px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Tahoma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This will change all the tags in my web ( ‘</a:t>
            </a:r>
            <a:r>
              <a:rPr lang="en" sz="1600">
                <a:solidFill>
                  <a:srgbClr val="00FF00"/>
                </a:solidFill>
              </a:rPr>
              <a:t>*</a:t>
            </a:r>
            <a:r>
              <a:rPr lang="en" sz="1600"/>
              <a:t>‘ means all) to look </a:t>
            </a:r>
            <a:r>
              <a:rPr lang="en" sz="1600">
                <a:solidFill>
                  <a:srgbClr val="9FC5E8"/>
                </a:solidFill>
              </a:rPr>
              <a:t>blue </a:t>
            </a:r>
            <a:r>
              <a:rPr lang="en" sz="1600"/>
              <a:t>with font </a:t>
            </a:r>
            <a:r>
              <a:rPr lang="en" sz="1600">
                <a:solidFill>
                  <a:srgbClr val="FF00FF"/>
                </a:solidFill>
              </a:rPr>
              <a:t>Tahoma </a:t>
            </a:r>
            <a:r>
              <a:rPr lang="en" sz="1600"/>
              <a:t>with </a:t>
            </a:r>
            <a:r>
              <a:rPr lang="en" sz="1600">
                <a:solidFill>
                  <a:srgbClr val="D5A6BD"/>
                </a:solidFill>
              </a:rPr>
              <a:t>14px</a:t>
            </a:r>
            <a:r>
              <a:rPr lang="en" sz="1600"/>
              <a:t>, and leaving a margin of </a:t>
            </a:r>
            <a:r>
              <a:rPr lang="en" sz="1600">
                <a:solidFill>
                  <a:srgbClr val="F9CB9C"/>
                </a:solidFill>
              </a:rPr>
              <a:t>10px</a:t>
            </a:r>
            <a:r>
              <a:rPr lang="en" sz="1600"/>
              <a:t> around.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249900" y="-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fields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95400" y="475575"/>
            <a:ext cx="8520600" cy="4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 list of the most common CSS fields and an example: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#FF0000;    red;    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rgba(255,00,100,1.0);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//different ways to specify colors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url('file.png');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font: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18px 'Tahoma';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2px solid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border-top: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 solid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border-radius: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//to remove corners and make them more round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margin: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10px;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outer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padding: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inner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width: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100%;    300px;    1.3em;  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/many different ways to specify distances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height: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200px;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center;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box-shadow: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3px 3px 5px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cursor: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pointer;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display: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inline-block;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overflow: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hidden;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how to add it</a:t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2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four ways to add </a:t>
            </a:r>
            <a:r>
              <a:rPr lang="en" sz="1600">
                <a:solidFill>
                  <a:srgbClr val="FF00FF"/>
                </a:solidFill>
              </a:rPr>
              <a:t>CSS rules</a:t>
            </a:r>
            <a:r>
              <a:rPr lang="en" sz="1600"/>
              <a:t> to your website: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Inserting the code inside a style tag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6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{ color: blue }</a:t>
            </a:r>
            <a:endParaRPr sz="16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Referencing an external CSS file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href="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 rel="stylesheet" /&gt;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the attribute style on a tag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style="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color: blue; margin: 10px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Javascript (we will see this one later).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83400"/>
            <a:ext cx="42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and OS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816775"/>
            <a:ext cx="37203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you expect from your framework to access the OS is usually three things: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display information in the screen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get the user input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request data from the internet.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play audio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store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 get system info like date, screen resolution, etc.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Every programming language has its own set of libraries to fulfill all these tasks but sometimes it can get annoying to set up all of them.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5" name="Google Shape;75;p15"/>
          <p:cNvSpPr/>
          <p:nvPr/>
        </p:nvSpPr>
        <p:spPr>
          <a:xfrm>
            <a:off x="4124050" y="756100"/>
            <a:ext cx="44364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Your Code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633188" y="17562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166900" y="17562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Network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099463" y="17562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099475" y="22349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Audio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633200" y="22349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Storage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166925" y="2234975"/>
            <a:ext cx="14181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System info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152475"/>
            <a:ext cx="85206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Let's start by changing the background color of one tag of our website: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background-color: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CSS rule means that every tag DIV found in our website should have a red background color. Remember that DIVs are used mostly to represent areas of our website.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could also change the whole website background by affecting the tag body: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background-color: red;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if we want to change one specific tag (not all the tags of the same type).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can specify more precise selectors besides the name of the tag. For instance, by class or id. To specify a tag with a given class name, we use the dot: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color: red;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will affect only the tags p with class name intro: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57200" y="111891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457200" y="677353"/>
            <a:ext cx="82296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several selectors we can use to narrow our rules to very specific tags of our website.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main selectors are: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tag name</a:t>
            </a:r>
            <a:r>
              <a:rPr lang="en" sz="1400"/>
              <a:t>: just the name of the tag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//affects to all &lt;p&gt; tags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dot (.)</a:t>
            </a:r>
            <a:r>
              <a:rPr lang="en" sz="1400"/>
              <a:t>: affects to tags with that class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.highlight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all &lt;p&gt; tags with class="highlight"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sharp character (#)</a:t>
            </a:r>
            <a:r>
              <a:rPr lang="en" sz="1400"/>
              <a:t>: specifies tags with that id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#intro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to the &lt;p&gt; tag with the id="intro"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two dots (:)</a:t>
            </a:r>
            <a:r>
              <a:rPr lang="en" sz="1400"/>
              <a:t>: behaviour states (mouse on top)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to &lt;p&gt; tags with the mouse over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brackets ([attr='value']</a:t>
            </a:r>
            <a:r>
              <a:rPr lang="en" sz="1400">
                <a:solidFill>
                  <a:srgbClr val="FFD966"/>
                </a:solidFill>
              </a:rPr>
              <a:t>):</a:t>
            </a:r>
            <a:r>
              <a:rPr lang="en" sz="1400"/>
              <a:t> tags with the attribute attr with the value 'value'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[type="text"]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{...}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affects to the input tags of the type text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can also specify tags by its context, for example: tags that are inside of tags matching a selector. Just separate the selectors by an space: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will affect to the </a:t>
            </a:r>
            <a:r>
              <a:rPr lang="en" sz="1600">
                <a:solidFill>
                  <a:srgbClr val="93C47D"/>
                </a:solidFill>
              </a:rPr>
              <a:t>p</a:t>
            </a:r>
            <a:r>
              <a:rPr lang="en" sz="1600"/>
              <a:t> tags of class </a:t>
            </a:r>
            <a:r>
              <a:rPr lang="en" sz="1600">
                <a:solidFill>
                  <a:srgbClr val="C27BA0"/>
                </a:solidFill>
              </a:rPr>
              <a:t>intro</a:t>
            </a:r>
            <a:r>
              <a:rPr lang="en" sz="1600"/>
              <a:t> that are inside the tag </a:t>
            </a:r>
            <a:r>
              <a:rPr lang="en" sz="1600">
                <a:solidFill>
                  <a:srgbClr val="93C47D"/>
                </a:solidFill>
              </a:rPr>
              <a:t>div</a:t>
            </a:r>
            <a:r>
              <a:rPr lang="en" sz="1600"/>
              <a:t> of id </a:t>
            </a:r>
            <a:r>
              <a:rPr lang="en" sz="1600">
                <a:solidFill>
                  <a:srgbClr val="F1C232"/>
                </a:solidFill>
              </a:rPr>
              <a:t>main</a:t>
            </a:r>
            <a:endParaRPr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"&gt;....&lt;/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← Affects this one</a:t>
            </a:r>
            <a:b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"&gt;....&lt;/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r>
              <a:rPr lang="en" sz="16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← but not this one</a:t>
            </a:r>
            <a:endParaRPr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you can combine selectors to narrow it down more.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will apply the CSS to the any tag </a:t>
            </a:r>
            <a:r>
              <a:rPr lang="en" sz="1600">
                <a:solidFill>
                  <a:srgbClr val="93C47D"/>
                </a:solidFill>
              </a:rPr>
              <a:t>div</a:t>
            </a:r>
            <a:r>
              <a:rPr lang="en" sz="1600"/>
              <a:t> with id </a:t>
            </a:r>
            <a:r>
              <a:rPr lang="en" sz="1600">
                <a:solidFill>
                  <a:srgbClr val="FFD966"/>
                </a:solidFill>
              </a:rPr>
              <a:t>main</a:t>
            </a:r>
            <a:r>
              <a:rPr lang="en" sz="1600"/>
              <a:t> and class </a:t>
            </a:r>
            <a:r>
              <a:rPr lang="en" sz="1600">
                <a:solidFill>
                  <a:srgbClr val="C27BA0"/>
                </a:solidFill>
              </a:rPr>
              <a:t>intro</a:t>
            </a:r>
            <a:r>
              <a:rPr lang="en" sz="1600"/>
              <a:t> if the mouse is </a:t>
            </a:r>
            <a:r>
              <a:rPr lang="en" sz="1600">
                <a:solidFill>
                  <a:srgbClr val="EA9999"/>
                </a:solidFill>
              </a:rPr>
              <a:t>over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And you do not need to specify a tag, you can use the class or id selectors without tag, this means it will affect to any node of id </a:t>
            </a:r>
            <a:r>
              <a:rPr lang="en" sz="1600">
                <a:solidFill>
                  <a:srgbClr val="FFD966"/>
                </a:solidFill>
              </a:rPr>
              <a:t>main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want to select only elements that are direct child of one element (not that have an ancestor with that rule), use the </a:t>
            </a:r>
            <a:r>
              <a:rPr lang="en" sz="1600">
                <a:solidFill>
                  <a:srgbClr val="FF00FF"/>
                </a:solidFill>
              </a:rPr>
              <a:t>&gt;</a:t>
            </a:r>
            <a:r>
              <a:rPr lang="en" sz="1600"/>
              <a:t> character: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.menu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Finally, if you want to use the same CSS actions to several selectors, you can use the comma </a:t>
            </a:r>
            <a:r>
              <a:rPr lang="en" sz="16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00"/>
              <a:t> character: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iv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 … }  ← this will apply to all divs and p tags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arrange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311700" y="1152475"/>
            <a:ext cx="42645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is important to understand how the browser arranges the elements on the screen.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Check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this tutorial</a:t>
            </a:r>
            <a:r>
              <a:rPr lang="en" sz="1600"/>
              <a:t> where it explains the different ways an element can be arranged on the screen.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change the way elements are arranged using the display property: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div { display: inline-block;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Also check the property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float</a:t>
            </a:r>
            <a:r>
              <a:rPr lang="en" sz="1600"/>
              <a:t>.</a:t>
            </a:r>
            <a:endParaRPr sz="1600"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00" y="1017725"/>
            <a:ext cx="4263000" cy="34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1152475"/>
            <a:ext cx="40032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is important to note that by default any width and height specified to an element will not take into account its margin, so a div with width 100px and margin 10px will measure 120px on the screen, not 100px.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This could be a problem breaking your layout.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can change this </a:t>
            </a:r>
            <a:r>
              <a:rPr lang="en" sz="1500"/>
              <a:t>behaviour</a:t>
            </a:r>
            <a:r>
              <a:rPr lang="en" sz="1500"/>
              <a:t> changing the box model of the element so the width uses the </a:t>
            </a:r>
            <a:r>
              <a:rPr lang="en" sz="1500"/>
              <a:t>outmost</a:t>
            </a:r>
            <a:r>
              <a:rPr lang="en" sz="1500"/>
              <a:t> border: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div { 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box-sizing: border; 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900" y="1222400"/>
            <a:ext cx="4642925" cy="31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311700" y="1152475"/>
            <a:ext cx="47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hardest parts of CSS is construing the layout of your website (the structure inside the window)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default HTML tends to put everything in one column, which is not ideal.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has been many proposals in CSS to address this issue (tables, fixed divs, flex, grid, …).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300" y="1170125"/>
            <a:ext cx="3795300" cy="244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171450"/>
            <a:ext cx="4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311700" y="744150"/>
            <a:ext cx="47322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big proposal to address the layout was the flexbox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model allows to arrange stuff in one direction (vertically or horizontally) very easily.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even choose to arrange from right to left (reverse).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can also be used to arrange a series of elements in different rows.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tutorial</a:t>
            </a:r>
            <a:r>
              <a:rPr lang="en"/>
              <a:t> for more info.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/>
        </p:nvSpPr>
        <p:spPr>
          <a:xfrm>
            <a:off x="5362575" y="1686025"/>
            <a:ext cx="3622500" cy="328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&lt;div class="box"&gt;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&lt;div&gt;One&lt;/div&gt;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&lt;div&gt;Two&lt;/div&gt;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&lt;div&gt;Three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&lt;br&gt;first line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&lt;br&gt;second line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.box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display: </a:t>
            </a:r>
            <a:r>
              <a:rPr lang="en" sz="1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4">
            <a:alphaModFix/>
          </a:blip>
          <a:srcRect b="0" l="0" r="51402" t="0"/>
          <a:stretch/>
        </p:blipFill>
        <p:spPr>
          <a:xfrm>
            <a:off x="5476875" y="171450"/>
            <a:ext cx="29718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4124050" y="1612475"/>
            <a:ext cx="4436400" cy="120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83400"/>
            <a:ext cx="42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Framework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816775"/>
            <a:ext cx="37203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One of the nice things about developing for the web is that </a:t>
            </a:r>
            <a:r>
              <a:rPr lang="en" sz="1500">
                <a:solidFill>
                  <a:srgbClr val="FFE599"/>
                </a:solidFill>
              </a:rPr>
              <a:t>the web provides a very rich and simple framework to create applications</a:t>
            </a:r>
            <a:r>
              <a:rPr lang="en" sz="1500"/>
              <a:t> that include lots of features, not only interface but also access to peripherals (audio, input, gamepads, etc), and this API is very easy to use.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And because this API is </a:t>
            </a:r>
            <a:r>
              <a:rPr lang="en" sz="1500">
                <a:solidFill>
                  <a:schemeClr val="dk1"/>
                </a:solidFill>
              </a:rPr>
              <a:t>universal</a:t>
            </a:r>
            <a:r>
              <a:rPr lang="en" sz="1500"/>
              <a:t>, it means that it works in every browser of every platform.</a:t>
            </a:r>
            <a:endParaRPr sz="1500"/>
          </a:p>
        </p:txBody>
      </p:sp>
      <p:sp>
        <p:nvSpPr>
          <p:cNvPr id="89" name="Google Shape;89;p16"/>
          <p:cNvSpPr/>
          <p:nvPr/>
        </p:nvSpPr>
        <p:spPr>
          <a:xfrm>
            <a:off x="4124050" y="756100"/>
            <a:ext cx="44364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Your Code (Javascript)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5697399" y="2021451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7092112" y="2021451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Network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302675" y="2021451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Display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302686" y="2384078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Audio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697410" y="2384078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Storage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092134" y="2384078"/>
            <a:ext cx="1289700" cy="295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System info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404975" y="1612463"/>
            <a:ext cx="36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Browser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162025"/>
            <a:ext cx="39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system</a:t>
            </a:r>
            <a:endParaRPr/>
          </a:p>
        </p:txBody>
      </p:sp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311700" y="784063"/>
            <a:ext cx="4105200" cy="17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Because most sites are structured in a grid, I recommend to use the CSS Grid system.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just assign how many rows/columns a div should use from the main grid and it will arrange automatically.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Check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this tutorial</a:t>
            </a:r>
            <a:r>
              <a:rPr lang="en" sz="1400"/>
              <a:t> to create the site structure easily</a:t>
            </a:r>
            <a:endParaRPr sz="1400"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050" y="2878450"/>
            <a:ext cx="3138701" cy="20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/>
        </p:nvSpPr>
        <p:spPr>
          <a:xfrm>
            <a:off x="4670625" y="162025"/>
            <a:ext cx="4276200" cy="48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&lt;div class="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grid-container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 class="</a:t>
            </a:r>
            <a:r>
              <a:rPr lang="en" sz="12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grid-item1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"&gt;1&lt;/div&gt;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 class="grid-item2"&gt;2&lt;/div&gt;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grid-container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display: </a:t>
            </a:r>
            <a:r>
              <a:rPr lang="en" sz="1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grid-template-rows: 100px 100px;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grid-template-columns: 100px 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00px 100px;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grid-gap: 5px;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grid-item1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background: blue;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border: black 5px solid;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grid-column-start: 1;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grid-column-end: 5;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grid-row-start: 1;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grid-row-end: 3;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 divs</a:t>
            </a:r>
            <a:endParaRPr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311700" y="1152475"/>
            <a:ext cx="42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Sometimes we want to have </a:t>
            </a:r>
            <a:r>
              <a:rPr lang="en" sz="1600">
                <a:solidFill>
                  <a:srgbClr val="FFE599"/>
                </a:solidFill>
              </a:rPr>
              <a:t>a div that covers the whole screen</a:t>
            </a:r>
            <a:r>
              <a:rPr lang="en" sz="1600"/>
              <a:t> (to make a webapp), instead of a scrolling website (more like regular documents).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 that case remember to use percentages to define the size of elements, but keep in mind that </a:t>
            </a:r>
            <a:r>
              <a:rPr lang="en" sz="1600"/>
              <a:t>percentages</a:t>
            </a:r>
            <a:r>
              <a:rPr lang="en" sz="1600"/>
              <a:t> are relative to the element's parent size, so you must set the size to the &lt;body&gt; and &lt;html&gt; element to use 100%.</a:t>
            </a:r>
            <a:endParaRPr sz="1600"/>
          </a:p>
        </p:txBody>
      </p:sp>
      <p:sp>
        <p:nvSpPr>
          <p:cNvPr id="352" name="Google Shape;352;p53"/>
          <p:cNvSpPr txBox="1"/>
          <p:nvPr/>
        </p:nvSpPr>
        <p:spPr>
          <a:xfrm>
            <a:off x="4670625" y="162025"/>
            <a:ext cx="4276200" cy="48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html, body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height: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div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margin: 0;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padding: 0;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#main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height: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 to center</a:t>
            </a:r>
            <a:endParaRPr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395900" y="1868194"/>
            <a:ext cx="79311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.horizontal-and-vertical-centering {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justify-content: center;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477150" y="1319213"/>
            <a:ext cx="76158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</a:rPr>
              <a:t>Centering divs can be hard sometimes, use this trick:</a:t>
            </a:r>
            <a:endParaRPr sz="24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further reading</a:t>
            </a:r>
            <a:endParaRPr/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311700" y="1152475"/>
            <a:ext cx="85206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many more rules for selectors.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Check some of the links to understand them better.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One line layouts tutorials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Understanding the Box Model</a:t>
            </a:r>
            <a:r>
              <a:rPr lang="en" sz="1600"/>
              <a:t>: a good explanation of how to position the information on your document.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All CSS Selectors</a:t>
            </a:r>
            <a:r>
              <a:rPr lang="en" sz="1600"/>
              <a:t>: the CSS selectors specification page.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CSS Transition</a:t>
            </a:r>
            <a:r>
              <a:rPr lang="en" sz="1600"/>
              <a:t>: how to make animations just using CSS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</p:txBody>
      </p:sp>
      <p:sp>
        <p:nvSpPr>
          <p:cNvPr id="371" name="Google Shape;371;p56"/>
          <p:cNvSpPr txBox="1"/>
          <p:nvPr>
            <p:ph idx="1" type="body"/>
          </p:nvPr>
        </p:nvSpPr>
        <p:spPr>
          <a:xfrm>
            <a:off x="311700" y="1152475"/>
            <a:ext cx="41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existing CSS templates to make your life easier: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Bootstrap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B</a:t>
            </a:r>
            <a:r>
              <a:rPr lang="en" u="sng">
                <a:solidFill>
                  <a:schemeClr val="hlink"/>
                </a:solidFill>
                <a:hlinkClick r:id="rId5"/>
              </a:rPr>
              <a:t>ulma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TailwindCSS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Here is </a:t>
            </a:r>
            <a:r>
              <a:rPr lang="en" u="sng">
                <a:solidFill>
                  <a:schemeClr val="hlink"/>
                </a:solidFill>
                <a:hlinkClick r:id="rId7"/>
              </a:rPr>
              <a:t>a big list</a:t>
            </a:r>
            <a:r>
              <a:rPr lang="en"/>
              <a:t> with the most famous ones.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4225" y="747900"/>
            <a:ext cx="3278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457200" y="1342444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CSS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Javascript</a:t>
            </a:r>
            <a:endParaRPr sz="4800">
              <a:solidFill>
                <a:srgbClr val="F1C232"/>
              </a:solidFill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625" y="395051"/>
            <a:ext cx="4593949" cy="2503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311700" y="17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endParaRPr/>
          </a:p>
        </p:txBody>
      </p:sp>
      <p:sp>
        <p:nvSpPr>
          <p:cNvPr id="385" name="Google Shape;385;p58"/>
          <p:cNvSpPr txBox="1"/>
          <p:nvPr>
            <p:ph idx="1" type="body"/>
          </p:nvPr>
        </p:nvSpPr>
        <p:spPr>
          <a:xfrm>
            <a:off x="311700" y="821050"/>
            <a:ext cx="4326900" cy="3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web was already being used they realize people wanted to interact with the websites in a more </a:t>
            </a:r>
            <a:r>
              <a:rPr lang="en"/>
              <a:t>meaningful</a:t>
            </a:r>
            <a:r>
              <a:rPr lang="en"/>
              <a:t> way.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they added an Interpreter to execute a script language that could modify the content of the web dynamically.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Brendan Eich was tasked to develop it in one week and it has become one of the most important languages.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903425"/>
            <a:ext cx="4200599" cy="27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311700" y="1152475"/>
            <a:ext cx="54222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regular programming language, </a:t>
            </a:r>
            <a:r>
              <a:rPr lang="en" sz="1500">
                <a:solidFill>
                  <a:srgbClr val="D9EAD3"/>
                </a:solidFill>
              </a:rPr>
              <a:t>easy to start</a:t>
            </a:r>
            <a:r>
              <a:rPr lang="en" sz="1500"/>
              <a:t>, </a:t>
            </a:r>
            <a:r>
              <a:rPr lang="en" sz="1500">
                <a:solidFill>
                  <a:srgbClr val="EA9999"/>
                </a:solidFill>
              </a:rPr>
              <a:t>hard to master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Allows to give some </a:t>
            </a:r>
            <a:r>
              <a:rPr lang="en" sz="1500">
                <a:solidFill>
                  <a:srgbClr val="FFE599"/>
                </a:solidFill>
              </a:rPr>
              <a:t>interactivity </a:t>
            </a:r>
            <a:r>
              <a:rPr lang="en" sz="1500"/>
              <a:t>to the elements on the web.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Syntax similar to C or Java but with no types.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can change the content of the HTML or the CSS applied to an element.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You can even send or retrieve information from the internet to update the content of the web without reloading the page.</a:t>
            </a:r>
            <a:endParaRPr sz="1500"/>
          </a:p>
        </p:txBody>
      </p:sp>
      <p:sp>
        <p:nvSpPr>
          <p:cNvPr id="393" name="Google Shape;393;p59"/>
          <p:cNvSpPr txBox="1"/>
          <p:nvPr>
            <p:ph idx="1" type="body"/>
          </p:nvPr>
        </p:nvSpPr>
        <p:spPr>
          <a:xfrm>
            <a:off x="5960025" y="1104850"/>
            <a:ext cx="2974500" cy="3819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my_number = 10;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say( str )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	console.log( str );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say(</a:t>
            </a:r>
            <a:r>
              <a:rPr lang="en" sz="15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insert code</a:t>
            </a:r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is three ways to execute javascript code in a website: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Embed </a:t>
            </a:r>
            <a:r>
              <a:rPr lang="en" sz="1600"/>
              <a:t>the code in the HTML using the &lt;script&gt; tag.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&lt;script&gt;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/* some code */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 &lt;/script&gt;</a:t>
            </a:r>
            <a:endParaRPr sz="160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Import </a:t>
            </a:r>
            <a:r>
              <a:rPr lang="en" sz="1600"/>
              <a:t>a Javascript file using the &lt;script&gt; tag: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&lt;script src="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file.js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60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Inject </a:t>
            </a:r>
            <a:r>
              <a:rPr lang="en" sz="1600"/>
              <a:t>the code on an event inside a tag: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&lt;button onclick="javascript: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/*code*/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"&gt;press me&lt;/button&gt;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Syntax</a:t>
            </a:r>
            <a:endParaRPr/>
          </a:p>
        </p:txBody>
      </p:sp>
      <p:sp>
        <p:nvSpPr>
          <p:cNvPr id="405" name="Google Shape;405;p61"/>
          <p:cNvSpPr txBox="1"/>
          <p:nvPr>
            <p:ph idx="1" type="body"/>
          </p:nvPr>
        </p:nvSpPr>
        <p:spPr>
          <a:xfrm>
            <a:off x="311700" y="1152475"/>
            <a:ext cx="8520600" cy="3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similar to C++ or Java but much simpler.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ar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my_number = 10; </a:t>
            </a:r>
            <a:r>
              <a:rPr lang="en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//this is a comment</a:t>
            </a:r>
            <a:br>
              <a:rPr lang="en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my_string =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my_array = [10,20,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,true];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my_object = { name: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"javi"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city: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"Barcelona"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unction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say( str 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(var i = 0; i &lt; 10; ++i)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console.log(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say: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+ str 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4784375" y="-48475"/>
            <a:ext cx="4433100" cy="52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38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42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web technologies: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HTML </a:t>
            </a:r>
            <a:r>
              <a:rPr lang="en"/>
              <a:t>to create the document structure and content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CSS </a:t>
            </a:r>
            <a:r>
              <a:rPr lang="en"/>
              <a:t>to control is visual aspect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3C47D"/>
                </a:solidFill>
              </a:rPr>
              <a:t>Javascript </a:t>
            </a:r>
            <a:r>
              <a:rPr lang="en"/>
              <a:t>for interactivity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017725"/>
            <a:ext cx="3810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5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27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example</a:t>
            </a:r>
            <a:endParaRPr/>
          </a:p>
        </p:txBody>
      </p:sp>
      <p:sp>
        <p:nvSpPr>
          <p:cNvPr id="411" name="Google Shape;41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This is a title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ar title = document.querySelector(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	title.innerHTML =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This is another title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API</a:t>
            </a:r>
            <a:endParaRPr/>
          </a:p>
        </p:txBody>
      </p:sp>
      <p:sp>
        <p:nvSpPr>
          <p:cNvPr id="417" name="Google Shape;41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comes with a rich API to do many things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the DOM (HTML nodes)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HTTP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videos and sounds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user actions (mouse move, key pressed)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Threads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the GPU, get the Webcam image,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 API keeps growing with every new update of the standard.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Check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 API reference</a:t>
            </a:r>
            <a:r>
              <a:rPr lang="en"/>
              <a:t> to know more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retrieving element</a:t>
            </a:r>
            <a:endParaRPr/>
          </a:p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get elements from the DOM (HTML tree) using different approaches.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Crawling the HTML tree</a:t>
            </a:r>
            <a:r>
              <a:rPr lang="en"/>
              <a:t> (starting from the body, and traversing its children)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Using a selector</a:t>
            </a:r>
            <a:r>
              <a:rPr lang="en"/>
              <a:t> (like in CSS)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Attaching events listeners </a:t>
            </a:r>
            <a:r>
              <a:rPr lang="en"/>
              <a:t>(calling functions when some actions are performed)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crawling the DOM</a:t>
            </a:r>
            <a:endParaRPr/>
          </a:p>
        </p:txBody>
      </p:sp>
      <p:sp>
        <p:nvSpPr>
          <p:cNvPr id="429" name="Google Shape;429;p65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javascript you have different variables that you can access to get information about the website: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document</a:t>
            </a:r>
            <a:r>
              <a:rPr lang="en"/>
              <a:t>: the DOM information (HTML)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window</a:t>
            </a:r>
            <a:r>
              <a:rPr lang="en"/>
              <a:t>: the browser window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document variable allows to crawl the tree: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.children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 returns the first node inside body tag</a:t>
            </a:r>
            <a:endParaRPr sz="16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using selectors</a:t>
            </a:r>
            <a:endParaRPr/>
          </a:p>
        </p:txBody>
      </p:sp>
      <p:sp>
        <p:nvSpPr>
          <p:cNvPr id="435" name="Google Shape;43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retrieve elements using selectors: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= document.</a:t>
            </a:r>
            <a:r>
              <a:rPr lang="en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querySelectorAll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"p.intro"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will return an array with all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&lt;p class="intro"&gt;</a:t>
            </a:r>
            <a:r>
              <a:rPr lang="en"/>
              <a:t> nodes in the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if we have already a node and we want to search inside: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node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= mynode.</a:t>
            </a:r>
            <a:r>
              <a:rPr lang="en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querySelectorAll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"p.intro"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modify nodes</a:t>
            </a:r>
            <a:endParaRPr/>
          </a:p>
        </p:txBody>
      </p:sp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457200" y="1063238"/>
            <a:ext cx="8229600" cy="3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JS you can change the attributes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mynode.id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"intro"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//sets an id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className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"important"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//set class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mynode.classList.add(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"good"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//to add to the current classes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Change </a:t>
            </a:r>
            <a:r>
              <a:rPr lang="en" sz="1400"/>
              <a:t>the content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mynode.innerHTML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"&lt;p&gt;text to show&lt;/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p&gt;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content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Modify </a:t>
            </a:r>
            <a:r>
              <a:rPr lang="en" sz="1400"/>
              <a:t>the style (CSS)</a:t>
            </a:r>
            <a:endParaRPr sz="1400">
              <a:solidFill>
                <a:srgbClr val="D0E0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mynode.style.color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any css properties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add the behaviour of a node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mynode.addEventListener(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, function(e) {</a:t>
            </a:r>
            <a:endParaRPr sz="14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//do something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4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create nodes</a:t>
            </a:r>
            <a:endParaRPr/>
          </a:p>
        </p:txBody>
      </p:sp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elements: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element = document.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createElement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"div"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400">
                <a:solidFill>
                  <a:srgbClr val="A2C4C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attach them to the DOM: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document.querySelector(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appendChild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 element );</a:t>
            </a:r>
            <a:br>
              <a:rPr lang="en" sz="1400">
                <a:solidFill>
                  <a:srgbClr val="A2C4C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remove it from its parent: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clone an element also easily</a:t>
            </a:r>
            <a:r>
              <a:rPr lang="en" sz="1400"/>
              <a:t>: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cloned = element.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cloneNode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(true);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hide and show elements</a:t>
            </a:r>
            <a:endParaRPr/>
          </a:p>
        </p:txBody>
      </p:sp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Sometimes it may be useful to hide one element or show another.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change an element CSS directly by </a:t>
            </a:r>
            <a:r>
              <a:rPr lang="en" sz="1600"/>
              <a:t>accessing</a:t>
            </a:r>
            <a:r>
              <a:rPr lang="en" sz="1600"/>
              <a:t> its property style.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To avoid being displayed on the web change display to "none"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.display = 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"none"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//hides elements from being rendered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.display = 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//displays it again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Inputs</a:t>
            </a:r>
            <a:endParaRPr/>
          </a:p>
        </p:txBody>
      </p:sp>
      <p:sp>
        <p:nvSpPr>
          <p:cNvPr id="459" name="Google Shape;45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the user to be able to input some text we use the tag &lt;input&gt;: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90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">
                <a:solidFill>
                  <a:srgbClr val="E6617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rgbClr val="D1D1D1"/>
                </a:solidFill>
                <a:latin typeface="Consolas"/>
                <a:ea typeface="Consolas"/>
                <a:cs typeface="Consolas"/>
                <a:sym typeface="Consolas"/>
              </a:rPr>
              <a:t> type</a:t>
            </a:r>
            <a:r>
              <a:rPr lang="en">
                <a:solidFill>
                  <a:srgbClr val="D2CD8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C4C4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>
                <a:solidFill>
                  <a:srgbClr val="FF8906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other inputs, you can </a:t>
            </a:r>
            <a:r>
              <a:rPr lang="en" u="sng">
                <a:solidFill>
                  <a:schemeClr val="hlink"/>
                </a:solidFill>
                <a:hlinkClick r:id="rId3"/>
              </a:rPr>
              <a:t>check this list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Javascript we can attach events like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click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or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keydown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read or modify the content of the input: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my_input_element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.value = "";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//this will clear the text inside the input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13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website</a:t>
            </a:r>
            <a:endParaRPr/>
          </a:p>
        </p:txBody>
      </p:sp>
      <p:sp>
        <p:nvSpPr>
          <p:cNvPr id="465" name="Google Shape;465;p71"/>
          <p:cNvSpPr txBox="1"/>
          <p:nvPr>
            <p:ph idx="1" type="body"/>
          </p:nvPr>
        </p:nvSpPr>
        <p:spPr>
          <a:xfrm>
            <a:off x="457200" y="820450"/>
            <a:ext cx="4038900" cy="1956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1C232"/>
                </a:solidFill>
              </a:rPr>
              <a:t>HTML in </a:t>
            </a:r>
            <a:r>
              <a:rPr b="1" lang="en" sz="1400">
                <a:solidFill>
                  <a:srgbClr val="FFFFFF"/>
                </a:solidFill>
              </a:rPr>
              <a:t>index.html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href="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" rel="stylesheet"/&gt;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&lt;h1&gt;Welcome&lt;/h1&gt;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Click me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 src="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code.js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1"/>
          <p:cNvSpPr txBox="1"/>
          <p:nvPr>
            <p:ph idx="1" type="body"/>
          </p:nvPr>
        </p:nvSpPr>
        <p:spPr>
          <a:xfrm>
            <a:off x="457200" y="2891176"/>
            <a:ext cx="4038900" cy="1816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1C232"/>
                </a:solidFill>
              </a:rPr>
              <a:t>CSS in </a:t>
            </a:r>
            <a:r>
              <a:rPr lang="en" sz="1400">
                <a:solidFill>
                  <a:srgbClr val="FF00FF"/>
                </a:solidFill>
              </a:rPr>
              <a:t>style.css</a:t>
            </a:r>
            <a:endParaRPr sz="1400">
              <a:solidFill>
                <a:srgbClr val="9FC5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h1 { color: #333; }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border: 2px solid #AAA;	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background-color: #555;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71"/>
          <p:cNvSpPr txBox="1"/>
          <p:nvPr>
            <p:ph idx="1" type="body"/>
          </p:nvPr>
        </p:nvSpPr>
        <p:spPr>
          <a:xfrm>
            <a:off x="4616850" y="820450"/>
            <a:ext cx="4399500" cy="3936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Javascript in </a:t>
            </a:r>
            <a:r>
              <a:rPr b="1" lang="en" sz="1800">
                <a:solidFill>
                  <a:srgbClr val="00FF00"/>
                </a:solidFill>
              </a:rPr>
              <a:t>code.js</a:t>
            </a:r>
            <a:endParaRPr sz="1800">
              <a:solidFill>
                <a:srgbClr val="9FC5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//fetch the button from the DOM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2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" sz="120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Consolas"/>
                <a:ea typeface="Consolas"/>
                <a:cs typeface="Consolas"/>
                <a:sym typeface="Consolas"/>
              </a:rPr>
              <a:t>//attach and event when the user clicks it</a:t>
            </a:r>
            <a:endParaRPr sz="1200">
              <a:solidFill>
                <a:srgbClr val="D9EAD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.addEventListener(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click"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myfunction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//create the function that will be called when the button is pressed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" sz="12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myfunction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//this shows a popup window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button clicked!"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71"/>
          <p:cNvSpPr/>
          <p:nvPr/>
        </p:nvSpPr>
        <p:spPr>
          <a:xfrm>
            <a:off x="97200" y="1479450"/>
            <a:ext cx="318525" cy="1610776"/>
          </a:xfrm>
          <a:custGeom>
            <a:rect b="b" l="l" r="r" t="t"/>
            <a:pathLst>
              <a:path extrusionOk="0" h="81301" w="12741">
                <a:moveTo>
                  <a:pt x="12741" y="0"/>
                </a:moveTo>
                <a:cubicBezTo>
                  <a:pt x="10851" y="1982"/>
                  <a:pt x="3293" y="277"/>
                  <a:pt x="1403" y="11891"/>
                </a:cubicBezTo>
                <a:cubicBezTo>
                  <a:pt x="-487" y="23506"/>
                  <a:pt x="-440" y="58119"/>
                  <a:pt x="1403" y="69687"/>
                </a:cubicBezTo>
                <a:cubicBezTo>
                  <a:pt x="3247" y="81255"/>
                  <a:pt x="10621" y="79365"/>
                  <a:pt x="12464" y="81301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469" name="Google Shape;469;p71"/>
          <p:cNvSpPr/>
          <p:nvPr/>
        </p:nvSpPr>
        <p:spPr>
          <a:xfrm>
            <a:off x="2751500" y="1078475"/>
            <a:ext cx="1935725" cy="1437975"/>
          </a:xfrm>
          <a:custGeom>
            <a:rect b="b" l="l" r="r" t="t"/>
            <a:pathLst>
              <a:path extrusionOk="0" h="57519" w="77429">
                <a:moveTo>
                  <a:pt x="0" y="57519"/>
                </a:moveTo>
                <a:cubicBezTo>
                  <a:pt x="10186" y="56505"/>
                  <a:pt x="49960" y="59869"/>
                  <a:pt x="61113" y="51435"/>
                </a:cubicBezTo>
                <a:cubicBezTo>
                  <a:pt x="72267" y="43001"/>
                  <a:pt x="64202" y="15486"/>
                  <a:pt x="66921" y="6913"/>
                </a:cubicBezTo>
                <a:cubicBezTo>
                  <a:pt x="69640" y="-1659"/>
                  <a:pt x="75678" y="1152"/>
                  <a:pt x="77429" y="0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oval"/>
            <a:tailEnd len="med" w="med" type="triangl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14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797525"/>
            <a:ext cx="85206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do we need to start: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good web-browser (Chrome or Firefox)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good text editor like: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VSCode</a:t>
            </a:r>
            <a:r>
              <a:rPr lang="en" sz="2000"/>
              <a:t> (cross platform)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Notepad++</a:t>
            </a:r>
            <a:r>
              <a:rPr lang="en" sz="2000"/>
              <a:t> (win)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textWrangler (osx)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sublime text</a:t>
            </a:r>
            <a:r>
              <a:rPr lang="en" sz="2000"/>
              <a:t> (cross platform)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ecode</a:t>
            </a:r>
            <a:r>
              <a:rPr lang="en" sz="2000"/>
              <a:t> (cross platform)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example HTML code</a:t>
            </a:r>
            <a:r>
              <a:rPr lang="en" sz="2000"/>
              <a:t> to start</a:t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flow</a:t>
            </a:r>
            <a:endParaRPr/>
          </a:p>
        </p:txBody>
      </p:sp>
      <p:sp>
        <p:nvSpPr>
          <p:cNvPr id="475" name="Google Shape;475;p72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important to have a clear understanding of the execution flow of your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Scripts are executed when the html is being parsed.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careful </a:t>
            </a:r>
            <a:r>
              <a:rPr lang="en"/>
              <a:t>accessing the DOM as the DOM won’t contain all until all the HTML is parsed.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good practice to start your code with an init function called at the end of your HTML. </a:t>
            </a:r>
            <a:endParaRPr/>
          </a:p>
        </p:txBody>
      </p:sp>
      <p:sp>
        <p:nvSpPr>
          <p:cNvPr id="476" name="Google Shape;476;p72"/>
          <p:cNvSpPr txBox="1"/>
          <p:nvPr>
            <p:ph idx="1" type="body"/>
          </p:nvPr>
        </p:nvSpPr>
        <p:spPr>
          <a:xfrm>
            <a:off x="4038600" y="1152475"/>
            <a:ext cx="4896000" cy="3771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document.querySelector("#main");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//main here is null, as the element does</a:t>
            </a:r>
            <a:b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//exist yet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&lt;div id="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"&gt;&lt;/div&gt;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document.querySelector("#main");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//main now is the right element</a:t>
            </a:r>
            <a:b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</p:txBody>
      </p:sp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311700" y="1152475"/>
            <a:ext cx="85206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is a library that makes working with the DOM much easier, using an unified syntax and taking advantage of selectors: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).remove();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//remove all tags p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).hide();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//hides the element of id main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).append(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"&lt;h1&gt;titulo&lt;/h1&gt;"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//adds content to an element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"#wrap"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).css({ color: 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 });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the css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"button#send"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).click( function() {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/* code */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include this library just add this to your HTML: </a:t>
            </a:r>
            <a:br>
              <a:rPr lang="en"/>
            </a:b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&lt;script src="https://ajax.googleapis.com/ajax/libs/jquery/3.4.1/jquery.min.js"&gt;&lt;/script&gt;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4"/>
          <p:cNvSpPr txBox="1"/>
          <p:nvPr>
            <p:ph type="title"/>
          </p:nvPr>
        </p:nvSpPr>
        <p:spPr>
          <a:xfrm>
            <a:off x="311700" y="1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Dev Tools</a:t>
            </a:r>
            <a:endParaRPr/>
          </a:p>
        </p:txBody>
      </p:sp>
      <p:sp>
        <p:nvSpPr>
          <p:cNvPr id="488" name="Google Shape;488;p74"/>
          <p:cNvSpPr txBox="1"/>
          <p:nvPr>
            <p:ph idx="1" type="body"/>
          </p:nvPr>
        </p:nvSpPr>
        <p:spPr>
          <a:xfrm>
            <a:off x="311700" y="741175"/>
            <a:ext cx="5792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Press Control + Shift + I (or F12) to open DevTools</a:t>
            </a:r>
            <a:endParaRPr/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25" y="1171975"/>
            <a:ext cx="5140553" cy="366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95" name="Google Shape;495;p75"/>
          <p:cNvSpPr txBox="1"/>
          <p:nvPr>
            <p:ph idx="1" type="body"/>
          </p:nvPr>
        </p:nvSpPr>
        <p:spPr>
          <a:xfrm>
            <a:off x="311700" y="1152475"/>
            <a:ext cx="30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layout for a messaging 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Structured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container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Messages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Typing area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</a:t>
            </a:r>
            <a:endParaRPr/>
          </a:p>
        </p:txBody>
      </p:sp>
      <p:pic>
        <p:nvPicPr>
          <p:cNvPr id="496" name="Google Shape;4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50" y="764976"/>
            <a:ext cx="5326351" cy="40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info</a:t>
            </a:r>
            <a:endParaRPr/>
          </a:p>
        </p:txBody>
      </p:sp>
      <p:sp>
        <p:nvSpPr>
          <p:cNvPr id="502" name="Google Shape;502;p76"/>
          <p:cNvSpPr txBox="1"/>
          <p:nvPr>
            <p:ph idx="1" type="body"/>
          </p:nvPr>
        </p:nvSpPr>
        <p:spPr>
          <a:xfrm>
            <a:off x="457200" y="1063225"/>
            <a:ext cx="4057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API References</a:t>
            </a:r>
            <a:r>
              <a:rPr lang="en" sz="2100"/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DevDocs.io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Selectors: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MDN Tutorial</a:t>
            </a:r>
            <a:endParaRPr sz="1500"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To learn Javascript.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FC5E8"/>
                </a:solidFill>
              </a:rPr>
              <a:t>http://codeacademy.com </a:t>
            </a:r>
            <a:endParaRPr sz="2100"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To learn jQuery: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9FC5E8"/>
                </a:solidFill>
              </a:rPr>
              <a:t>http://docs.jquery.com/Tutorials</a:t>
            </a:r>
            <a:endParaRPr sz="2100">
              <a:solidFill>
                <a:srgbClr val="9FC5E8"/>
              </a:solidFill>
            </a:endParaRPr>
          </a:p>
        </p:txBody>
      </p:sp>
      <p:pic>
        <p:nvPicPr>
          <p:cNvPr id="503" name="Google Shape;503;p7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100" y="786400"/>
            <a:ext cx="2521217" cy="38209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test my code 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Just open the </a:t>
            </a:r>
            <a:r>
              <a:rPr lang="en" sz="2000">
                <a:solidFill>
                  <a:srgbClr val="FFE599"/>
                </a:solidFill>
              </a:rPr>
              <a:t>index.html</a:t>
            </a:r>
            <a:r>
              <a:rPr lang="en" sz="2000"/>
              <a:t> from the template in your text editor and in your browser.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When you do any change to the code, check it in the browser by pressing F5 (refresh site)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open the developer tools press: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Windows: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Control + Shift + I  or </a:t>
            </a:r>
            <a:endParaRPr sz="2000">
              <a:solidFill>
                <a:srgbClr val="434343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OSX: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Command + Opt + I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Other tools are online editors like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scratchpad</a:t>
            </a:r>
            <a:r>
              <a:rPr lang="en" sz="2000"/>
              <a:t> or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htmledit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675" y="2669867"/>
            <a:ext cx="942975" cy="8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24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</a:t>
            </a:r>
            <a:r>
              <a:rPr lang="en"/>
              <a:t> of a Browser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50" y="943275"/>
            <a:ext cx="56686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314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browser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35457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Browsers have very </a:t>
            </a:r>
            <a:r>
              <a:rPr lang="en" sz="1500"/>
              <a:t>differentiate</a:t>
            </a:r>
            <a:r>
              <a:rPr lang="en" sz="1500"/>
              <a:t> parts.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are interested in two of them: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>
                <a:solidFill>
                  <a:srgbClr val="B4A7D6"/>
                </a:solidFill>
              </a:rPr>
              <a:t>Rendering Engine</a:t>
            </a:r>
            <a:r>
              <a:rPr lang="en" sz="1500"/>
              <a:t> (in charge of transforming our </a:t>
            </a:r>
            <a:r>
              <a:rPr lang="en" sz="1500">
                <a:solidFill>
                  <a:srgbClr val="FFD966"/>
                </a:solidFill>
              </a:rPr>
              <a:t>HTML+CSS</a:t>
            </a:r>
            <a:r>
              <a:rPr lang="en" sz="1500"/>
              <a:t> in a visual image).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>
                <a:solidFill>
                  <a:srgbClr val="9FC5E8"/>
                </a:solidFill>
              </a:rPr>
              <a:t>Javascript Interpreter</a:t>
            </a:r>
            <a:r>
              <a:rPr lang="en" sz="1500"/>
              <a:t> (also known as VM), in charge of executing the </a:t>
            </a:r>
            <a:r>
              <a:rPr lang="en" sz="1500">
                <a:solidFill>
                  <a:srgbClr val="FFD966"/>
                </a:solidFill>
              </a:rPr>
              <a:t>Javascript </a:t>
            </a:r>
            <a:r>
              <a:rPr lang="en" sz="1500"/>
              <a:t>code.</a:t>
            </a:r>
            <a:endParaRPr sz="15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950" y="670275"/>
            <a:ext cx="4634599" cy="38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